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0" r:id="rId8"/>
    <p:sldId id="268" r:id="rId9"/>
    <p:sldId id="265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one incerti" userId="04f783376f59e725" providerId="LiveId" clId="{1D17D6B0-E75A-49D8-8CC7-2EC667B7C01D}"/>
    <pc:docChg chg="modSld">
      <pc:chgData name="simone incerti" userId="04f783376f59e725" providerId="LiveId" clId="{1D17D6B0-E75A-49D8-8CC7-2EC667B7C01D}" dt="2024-07-09T08:48:43.975" v="59" actId="20577"/>
      <pc:docMkLst>
        <pc:docMk/>
      </pc:docMkLst>
      <pc:sldChg chg="modSp mod">
        <pc:chgData name="simone incerti" userId="04f783376f59e725" providerId="LiveId" clId="{1D17D6B0-E75A-49D8-8CC7-2EC667B7C01D}" dt="2024-07-09T08:48:43.975" v="59" actId="20577"/>
        <pc:sldMkLst>
          <pc:docMk/>
          <pc:sldMk cId="4160982722" sldId="267"/>
        </pc:sldMkLst>
        <pc:spChg chg="mod">
          <ac:chgData name="simone incerti" userId="04f783376f59e725" providerId="LiveId" clId="{1D17D6B0-E75A-49D8-8CC7-2EC667B7C01D}" dt="2024-07-09T08:48:43.975" v="59" actId="20577"/>
          <ac:spMkLst>
            <pc:docMk/>
            <pc:sldMk cId="4160982722" sldId="267"/>
            <ac:spMk id="3" creationId="{16CA0E35-9E46-264F-8EF6-7939B1F2936E}"/>
          </ac:spMkLst>
        </pc:spChg>
      </pc:sldChg>
      <pc:sldChg chg="modSp mod">
        <pc:chgData name="simone incerti" userId="04f783376f59e725" providerId="LiveId" clId="{1D17D6B0-E75A-49D8-8CC7-2EC667B7C01D}" dt="2024-07-09T08:08:08.475" v="0" actId="196"/>
        <pc:sldMkLst>
          <pc:docMk/>
          <pc:sldMk cId="3932946602" sldId="268"/>
        </pc:sldMkLst>
        <pc:picChg chg="mod">
          <ac:chgData name="simone incerti" userId="04f783376f59e725" providerId="LiveId" clId="{1D17D6B0-E75A-49D8-8CC7-2EC667B7C01D}" dt="2024-07-09T08:08:08.475" v="0" actId="196"/>
          <ac:picMkLst>
            <pc:docMk/>
            <pc:sldMk cId="3932946602" sldId="268"/>
            <ac:picMk id="4" creationId="{9CBBD525-E42C-754B-797C-9DB67CABAA0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7394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720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26653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7192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90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767799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31506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6638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956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428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609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570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899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4817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4552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233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75045-AAC9-4CD9-A114-A37EB66E6F06}" type="datetimeFigureOut">
              <a:rPr lang="it-IT" smtClean="0"/>
              <a:t>09/07/2024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3EB7126-12FD-4824-AF96-B6E0DACD14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7823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L'Università di Genova alla 13a Festa dello Sport - Stellenellosport.com">
            <a:extLst>
              <a:ext uri="{FF2B5EF4-FFF2-40B4-BE49-F238E27FC236}">
                <a16:creationId xmlns:a16="http://schemas.microsoft.com/office/drawing/2014/main" id="{6E84BD60-5612-6CDD-500C-E73EC1FD4E7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422" y="383963"/>
            <a:ext cx="4739148" cy="288909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817EC715-2EB0-E27C-3C6F-249B874D69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42864" y="3793790"/>
            <a:ext cx="4306263" cy="417699"/>
          </a:xfrm>
        </p:spPr>
        <p:txBody>
          <a:bodyPr/>
          <a:lstStyle/>
          <a:p>
            <a:pPr algn="ctr"/>
            <a:r>
              <a:rPr lang="it-IT" sz="1400" dirty="0">
                <a:solidFill>
                  <a:schemeClr val="tx1"/>
                </a:solidFill>
                <a:latin typeface="Aptos" panose="020B0004020202020204" pitchFamily="34" charset="0"/>
              </a:rPr>
              <a:t>Corso di studio in ingegneria elettronica e tecnologie dell’informazione</a:t>
            </a:r>
            <a:br>
              <a:rPr lang="it-IT" sz="1600" dirty="0">
                <a:solidFill>
                  <a:schemeClr val="tx1"/>
                </a:solidFill>
                <a:latin typeface="Aptos" panose="020B0004020202020204" pitchFamily="34" charset="0"/>
              </a:rPr>
            </a:br>
            <a:endParaRPr lang="it-IT" sz="1600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0" name="Sottotitolo 9">
            <a:extLst>
              <a:ext uri="{FF2B5EF4-FFF2-40B4-BE49-F238E27FC236}">
                <a16:creationId xmlns:a16="http://schemas.microsoft.com/office/drawing/2014/main" id="{2F288FD9-0103-233B-29C5-5F6709969F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2527" y="4183770"/>
            <a:ext cx="7766936" cy="1096899"/>
          </a:xfrm>
        </p:spPr>
        <p:txBody>
          <a:bodyPr>
            <a:normAutofit/>
          </a:bodyPr>
          <a:lstStyle/>
          <a:p>
            <a:pPr algn="ctr"/>
            <a:r>
              <a:rPr lang="it-IT" sz="2200" b="1">
                <a:solidFill>
                  <a:schemeClr val="tx1"/>
                </a:solidFill>
                <a:latin typeface="Aptos" panose="020B0004020202020204" pitchFamily="34" charset="0"/>
              </a:rPr>
              <a:t>Progetto e implementazione di un sistema embedded per il monitoraggio della qualità della corsa di un atleta</a:t>
            </a:r>
            <a:endParaRPr lang="it-IT" sz="22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D23CAB4-A25C-A353-8D89-A39ACD697BFD}"/>
              </a:ext>
            </a:extLst>
          </p:cNvPr>
          <p:cNvSpPr txBox="1"/>
          <p:nvPr/>
        </p:nvSpPr>
        <p:spPr>
          <a:xfrm>
            <a:off x="199103" y="5644167"/>
            <a:ext cx="399927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tx1"/>
                </a:solidFill>
                <a:latin typeface="Aptos" panose="020B0004020202020204" pitchFamily="34" charset="0"/>
              </a:rPr>
              <a:t>Candidato: Simone Incerti</a:t>
            </a:r>
          </a:p>
          <a:p>
            <a:endParaRPr lang="it-IT" sz="1400">
              <a:latin typeface="Aptos" panose="020B0004020202020204" pitchFamily="34" charset="0"/>
            </a:endParaRPr>
          </a:p>
          <a:p>
            <a:r>
              <a:rPr lang="it-IT" sz="1400">
                <a:solidFill>
                  <a:schemeClr val="tx1"/>
                </a:solidFill>
                <a:latin typeface="Aptos" panose="020B0004020202020204" pitchFamily="34" charset="0"/>
              </a:rPr>
              <a:t>Relatore: Prof. Riccardo Berta</a:t>
            </a:r>
          </a:p>
          <a:p>
            <a:r>
              <a:rPr lang="it-IT" sz="1400">
                <a:latin typeface="Aptos" panose="020B0004020202020204" pitchFamily="34" charset="0"/>
              </a:rPr>
              <a:t>Correlatore: Dott. Matteo Fresta</a:t>
            </a:r>
            <a:br>
              <a:rPr lang="it-IT" sz="2000">
                <a:solidFill>
                  <a:schemeClr val="tx1"/>
                </a:solidFill>
                <a:latin typeface="Aptos" panose="020B0004020202020204" pitchFamily="34" charset="0"/>
              </a:rPr>
            </a:b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17312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4D441-5750-6231-ED8E-2C1C1CDA5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58761"/>
          </a:xfrm>
        </p:spPr>
        <p:txBody>
          <a:bodyPr/>
          <a:lstStyle/>
          <a:p>
            <a:r>
              <a:rPr lang="it-IT" dirty="0"/>
              <a:t>Considerazioni conclusive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6CA0E35-9E46-264F-8EF6-7939B1F29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76516"/>
            <a:ext cx="8596668" cy="4664846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Il mio contributo personale ha incluso diverse attività chiave:</a:t>
            </a:r>
          </a:p>
          <a:p>
            <a:r>
              <a:rPr lang="it-IT" dirty="0"/>
              <a:t>Correzione</a:t>
            </a:r>
            <a:r>
              <a:rPr lang="en-US" dirty="0"/>
              <a:t> e miglioramento </a:t>
            </a:r>
            <a:r>
              <a:rPr lang="it-IT" dirty="0"/>
              <a:t>dell’APP FLUTTER in generale con l’aggiunta di un diagramma a scorrimento durante la raccolta del dataset</a:t>
            </a:r>
          </a:p>
          <a:p>
            <a:r>
              <a:rPr lang="it-IT" dirty="0"/>
              <a:t>Raccolta del dataset</a:t>
            </a:r>
          </a:p>
          <a:p>
            <a:r>
              <a:rPr lang="it-IT" dirty="0"/>
              <a:t>Sviluppo di uno script per Arduino che classifica la corsa in real-time</a:t>
            </a:r>
          </a:p>
          <a:p>
            <a:r>
              <a:rPr lang="it-IT" dirty="0"/>
              <a:t>Creazione di una nuova pagina Flutter che mostra la qualità della corsa</a:t>
            </a:r>
          </a:p>
          <a:p>
            <a:endParaRPr lang="it-IT" dirty="0"/>
          </a:p>
          <a:p>
            <a:r>
              <a:rPr lang="it-IT" dirty="0"/>
              <a:t>Una futura prospettiva di sviluppo potrebbe prevedere la creazione di un sistema </a:t>
            </a:r>
            <a:r>
              <a:rPr lang="it-IT"/>
              <a:t>embedded a sé stante</a:t>
            </a:r>
            <a:endParaRPr lang="it-IT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09827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30CE8B-4E85-44DA-1FA8-0F7FFBC0CF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0113553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7EF990-03A2-3189-EAE5-005625F3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it-IT" dirty="0"/>
              <a:t>Scopo del progetto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5D4D85-1031-952A-8021-C441594824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it-IT" dirty="0"/>
              <a:t>Riconoscere diversi tipi di corsa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Corsa Ottimale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it-IT" dirty="0"/>
              <a:t>Corsa Affaticata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it-IT" dirty="0"/>
          </a:p>
          <a:p>
            <a:r>
              <a:rPr lang="it-IT" dirty="0"/>
              <a:t>Sviluppo di un’applicazione per visualizzare la qualità della corsa in real-time</a:t>
            </a: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Picture 10" descr="Pista da corsa rossa in stadio, vintage | Foto Premium">
            <a:extLst>
              <a:ext uri="{FF2B5EF4-FFF2-40B4-BE49-F238E27FC236}">
                <a16:creationId xmlns:a16="http://schemas.microsoft.com/office/drawing/2014/main" id="{BA2D11CD-E780-27C9-7306-A53A4703A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91" r="2" b="2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267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FCD482-4C54-6E28-92C0-2A40D0A61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Architettura del sistema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4FEAEB66-D98E-3E76-AAEC-11021FFFD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269999"/>
            <a:ext cx="7971572" cy="4697663"/>
          </a:xfrm>
        </p:spPr>
      </p:pic>
    </p:spTree>
    <p:extLst>
      <p:ext uri="{BB962C8B-B14F-4D97-AF65-F5344CB8AC3E}">
        <p14:creationId xmlns:p14="http://schemas.microsoft.com/office/powerpoint/2010/main" val="1951496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8FF61E-7FC3-59EA-D1D5-0081AF9C3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" y="437973"/>
            <a:ext cx="4868066" cy="653509"/>
          </a:xfrm>
        </p:spPr>
        <p:txBody>
          <a:bodyPr anchor="ctr">
            <a:normAutofit/>
          </a:bodyPr>
          <a:lstStyle/>
          <a:p>
            <a:r>
              <a:rPr lang="it-IT" dirty="0"/>
              <a:t>Componenti hardware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80FA6802-E380-4CE8-F491-01662211F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28" y="2160588"/>
            <a:ext cx="10806749" cy="453517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	</a:t>
            </a:r>
          </a:p>
          <a:p>
            <a:pPr marL="0" indent="0">
              <a:buNone/>
            </a:pPr>
            <a:r>
              <a:rPr lang="it-IT" dirty="0"/>
              <a:t>     		     Arduino Nano 33 BLE Sense      Arduino con batteria custom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			           Cintura				    Fascia da braccio</a:t>
            </a:r>
            <a:endParaRPr lang="it-IT" dirty="0">
              <a:highlight>
                <a:srgbClr val="FFFF00"/>
              </a:highlight>
            </a:endParaRPr>
          </a:p>
        </p:txBody>
      </p:sp>
      <p:pic>
        <p:nvPicPr>
          <p:cNvPr id="9" name="Immagine 8" descr="Immagine che contiene elettronica, Componente elettrico, Componente di circuito, Componente di circuito passivo&#10;&#10;Descrizione generata automaticamente">
            <a:extLst>
              <a:ext uri="{FF2B5EF4-FFF2-40B4-BE49-F238E27FC236}">
                <a16:creationId xmlns:a16="http://schemas.microsoft.com/office/drawing/2014/main" id="{E351960A-1B3C-1B53-98A4-4EF1DA101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377" y="1331935"/>
            <a:ext cx="2596281" cy="1590222"/>
          </a:xfrm>
          <a:prstGeom prst="rect">
            <a:avLst/>
          </a:prstGeom>
        </p:spPr>
      </p:pic>
      <p:pic>
        <p:nvPicPr>
          <p:cNvPr id="10" name="Picture 2" descr="Risultato immagine per schema arduino nano 33 ble sense">
            <a:extLst>
              <a:ext uri="{FF2B5EF4-FFF2-40B4-BE49-F238E27FC236}">
                <a16:creationId xmlns:a16="http://schemas.microsoft.com/office/drawing/2014/main" id="{510B318E-9B75-01B1-E73B-B02CF379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92859" y="1175062"/>
            <a:ext cx="2596281" cy="174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 descr="Immagine che contiene persona, aria aperta, cielo, vestiti&#10;&#10;Descrizione generata automaticamente">
            <a:extLst>
              <a:ext uri="{FF2B5EF4-FFF2-40B4-BE49-F238E27FC236}">
                <a16:creationId xmlns:a16="http://schemas.microsoft.com/office/drawing/2014/main" id="{D7E5A77D-3C36-A81A-EE90-34EB97265C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48" y="3625646"/>
            <a:ext cx="1503938" cy="2604222"/>
          </a:xfrm>
          <a:prstGeom prst="rect">
            <a:avLst/>
          </a:prstGeom>
        </p:spPr>
      </p:pic>
      <p:pic>
        <p:nvPicPr>
          <p:cNvPr id="3" name="Immagine 2" descr="Immagine che contiene vestiti, persona, blu, aria aperta&#10;&#10;Descrizione generata automaticamente">
            <a:extLst>
              <a:ext uri="{FF2B5EF4-FFF2-40B4-BE49-F238E27FC236}">
                <a16:creationId xmlns:a16="http://schemas.microsoft.com/office/drawing/2014/main" id="{512671D3-4BD9-DA95-DB90-23B3FCFCB96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951" y="3605174"/>
            <a:ext cx="2526095" cy="260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897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B3DEAD-1074-ECFE-BCA4-1EAF6046A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86063"/>
          </a:xfrm>
        </p:spPr>
        <p:txBody>
          <a:bodyPr/>
          <a:lstStyle/>
          <a:p>
            <a:r>
              <a:rPr lang="it-IT" dirty="0"/>
              <a:t>Raccolta del dataset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1C1E70-DF0B-C807-8CAA-968CCC5E3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95663"/>
            <a:ext cx="8596668" cy="46456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Ho creato un dataset di corsa in condizioni ottimali e corsa affaticata per un totale di 22 corse</a:t>
            </a: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it-IT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								</a:t>
            </a: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sz="18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magine 5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B3E36338-27A5-C5F6-8BFE-F5EE03350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422" y="2446614"/>
            <a:ext cx="2014533" cy="4039368"/>
          </a:xfrm>
          <a:prstGeom prst="rect">
            <a:avLst/>
          </a:prstGeom>
        </p:spPr>
      </p:pic>
      <p:pic>
        <p:nvPicPr>
          <p:cNvPr id="7" name="Immagine 6" descr="Immagine che contiene testo, schermata, diagramma, Diagramma&#10;&#10;Descrizione generata automaticamente">
            <a:extLst>
              <a:ext uri="{FF2B5EF4-FFF2-40B4-BE49-F238E27FC236}">
                <a16:creationId xmlns:a16="http://schemas.microsoft.com/office/drawing/2014/main" id="{54871593-B239-DDF7-CD1A-514122DF5D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847" y="2446614"/>
            <a:ext cx="1954440" cy="403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93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34F191-4146-E685-D4CB-32299F4A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it-IT" dirty="0"/>
              <a:t>Codice Arduino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6D728D-88A0-9B65-0AB9-663065BBF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it-IT" dirty="0"/>
              <a:t>Consente di classificare in tempo reale la qualità della corsa</a:t>
            </a:r>
          </a:p>
          <a:p>
            <a:r>
              <a:rPr lang="it-IT" dirty="0"/>
              <a:t>Basato sul modello fornito dall’Elios Lab</a:t>
            </a:r>
          </a:p>
          <a:p>
            <a:r>
              <a:rPr lang="it-IT" dirty="0"/>
              <a:t>Restituisce 0 se la corsa è ottimale, 1 se è affaticata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041BE20-E1E8-657A-4397-4E5ED084B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035" y="1393169"/>
            <a:ext cx="4602747" cy="356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70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FEFE1E-A5A7-F3B3-28F0-36EE4C3A7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80103"/>
          </a:xfrm>
        </p:spPr>
        <p:txBody>
          <a:bodyPr>
            <a:normAutofit/>
          </a:bodyPr>
          <a:lstStyle/>
          <a:p>
            <a:r>
              <a:rPr lang="it-IT" sz="2800" dirty="0"/>
              <a:t>APP per visualizzazione della qualità della corsa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DB33C7-349D-3202-B9C4-7143D18D10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89703"/>
            <a:ext cx="8596668" cy="485165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it-IT" b="1"/>
              <a:t>Base di partenza</a:t>
            </a:r>
            <a:r>
              <a:rPr lang="it-IT"/>
              <a:t>: APP Smart Collector fornita dal laboratorio Elios Lab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/>
              <a:t>Toolkit per sviluppo interfaccia utente (UI)</a:t>
            </a:r>
            <a:r>
              <a:rPr lang="it-IT"/>
              <a:t>: FLUTTER framework per sviluppo applicazioni multi-piattaforma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it-IT" b="1"/>
              <a:t>Implementazione</a:t>
            </a:r>
            <a:r>
              <a:rPr lang="it-IT"/>
              <a:t>: sviluppo di una pagina per visualizzazione della qualità della corsa in tempo reale</a:t>
            </a:r>
            <a:endParaRPr lang="it-IT" b="1" dirty="0"/>
          </a:p>
        </p:txBody>
      </p:sp>
      <p:pic>
        <p:nvPicPr>
          <p:cNvPr id="4" name="Immagine 3" descr="Immagine che contiene calzature, testo, vestiti, schermata&#10;&#10;Descrizione generata automaticamente">
            <a:extLst>
              <a:ext uri="{FF2B5EF4-FFF2-40B4-BE49-F238E27FC236}">
                <a16:creationId xmlns:a16="http://schemas.microsoft.com/office/drawing/2014/main" id="{75A552BC-81B8-748F-6EF7-70AAFAAA7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288" y="2994907"/>
            <a:ext cx="2548737" cy="3788088"/>
          </a:xfrm>
          <a:prstGeom prst="rect">
            <a:avLst/>
          </a:prstGeom>
        </p:spPr>
      </p:pic>
      <p:pic>
        <p:nvPicPr>
          <p:cNvPr id="5" name="Immagine 4" descr="Immagine che contiene testo, calzature, clipart, Cartoni animati&#10;&#10;Descrizione generata automaticamente">
            <a:extLst>
              <a:ext uri="{FF2B5EF4-FFF2-40B4-BE49-F238E27FC236}">
                <a16:creationId xmlns:a16="http://schemas.microsoft.com/office/drawing/2014/main" id="{2DFAD8FD-1A3F-CEAA-E0ED-8836C4E6C0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425" y="2994907"/>
            <a:ext cx="2168626" cy="378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850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10C396-8611-4D01-4120-052345BF5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/>
          </a:bodyPr>
          <a:lstStyle/>
          <a:p>
            <a:r>
              <a:rPr lang="it-IT" dirty="0"/>
              <a:t>Test del modello di classificazione</a:t>
            </a:r>
          </a:p>
        </p:txBody>
      </p:sp>
      <p:pic>
        <p:nvPicPr>
          <p:cNvPr id="4" name="Video senza titolo - Realizzato con Clipchamp">
            <a:hlinkClick r:id="" action="ppaction://media"/>
            <a:extLst>
              <a:ext uri="{FF2B5EF4-FFF2-40B4-BE49-F238E27FC236}">
                <a16:creationId xmlns:a16="http://schemas.microsoft.com/office/drawing/2014/main" id="{9CBBD525-E42C-754B-797C-9DB67CABAA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 flipH="1">
            <a:off x="677334" y="1930400"/>
            <a:ext cx="5868637" cy="3301106"/>
          </a:xfrm>
          <a:prstGeom prst="rect">
            <a:avLst/>
          </a:prstGeom>
        </p:spPr>
      </p:pic>
      <p:pic>
        <p:nvPicPr>
          <p:cNvPr id="5" name="VID_20240704105719">
            <a:hlinkClick r:id="" action="ppaction://media"/>
            <a:extLst>
              <a:ext uri="{FF2B5EF4-FFF2-40B4-BE49-F238E27FC236}">
                <a16:creationId xmlns:a16="http://schemas.microsoft.com/office/drawing/2014/main" id="{7E72FDE6-66C5-614D-EADC-3B2D4134F2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50151" y="1270000"/>
            <a:ext cx="2346365" cy="5214146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290A956-8A4A-616E-8D05-F8DA6AE4F680}"/>
              </a:ext>
            </a:extLst>
          </p:cNvPr>
          <p:cNvSpPr/>
          <p:nvPr/>
        </p:nvSpPr>
        <p:spPr>
          <a:xfrm>
            <a:off x="6210432" y="1222477"/>
            <a:ext cx="3225801" cy="2896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3294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4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E6E792-EF81-98AB-36DD-59614C7ED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35106"/>
          </a:xfrm>
        </p:spPr>
        <p:txBody>
          <a:bodyPr/>
          <a:lstStyle/>
          <a:p>
            <a:r>
              <a:rPr lang="it-IT" dirty="0"/>
              <a:t>Risultati del test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23F1EA-710C-4B5A-B74F-A936C16EE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86753"/>
            <a:ext cx="8596668" cy="4454609"/>
          </a:xfrm>
        </p:spPr>
        <p:txBody>
          <a:bodyPr/>
          <a:lstStyle/>
          <a:p>
            <a:r>
              <a:rPr lang="it-IT" dirty="0"/>
              <a:t>I risultati finali hanno raggiunto un grado di accuratezza </a:t>
            </a:r>
            <a:r>
              <a:rPr lang="it-IT" b="1" dirty="0"/>
              <a:t>superiore al 90%</a:t>
            </a:r>
          </a:p>
          <a:p>
            <a:r>
              <a:rPr lang="it-IT" dirty="0"/>
              <a:t>Sono state utilizzate 22 corse della durata media di 10 minuti divise in finestre da 80 campioni</a:t>
            </a:r>
          </a:p>
          <a:p>
            <a:r>
              <a:rPr lang="it-IT" dirty="0"/>
              <a:t>Ciascun campione è formato dai valori dell’accelerometro e giroscopio lungo i 3 assi</a:t>
            </a:r>
          </a:p>
          <a:p>
            <a:r>
              <a:rPr lang="it-IT" dirty="0"/>
              <a:t>Il periodo di campionamento è di 50 ms, ottenendo una predizione ogni 4 secondi</a:t>
            </a:r>
          </a:p>
        </p:txBody>
      </p:sp>
    </p:spTree>
    <p:extLst>
      <p:ext uri="{BB962C8B-B14F-4D97-AF65-F5344CB8AC3E}">
        <p14:creationId xmlns:p14="http://schemas.microsoft.com/office/powerpoint/2010/main" val="626659336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349</Words>
  <Application>Microsoft Office PowerPoint</Application>
  <PresentationFormat>Widescreen</PresentationFormat>
  <Paragraphs>68</Paragraphs>
  <Slides>11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7" baseType="lpstr">
      <vt:lpstr>Aptos</vt:lpstr>
      <vt:lpstr>Arial</vt:lpstr>
      <vt:lpstr>Trebuchet MS</vt:lpstr>
      <vt:lpstr>Wingdings</vt:lpstr>
      <vt:lpstr>Wingdings 3</vt:lpstr>
      <vt:lpstr>Sfaccettatura</vt:lpstr>
      <vt:lpstr>Corso di studio in ingegneria elettronica e tecnologie dell’informazione </vt:lpstr>
      <vt:lpstr>Scopo del progetto</vt:lpstr>
      <vt:lpstr>Architettura del sistema</vt:lpstr>
      <vt:lpstr>Componenti hardware</vt:lpstr>
      <vt:lpstr>Raccolta del dataset</vt:lpstr>
      <vt:lpstr>Codice Arduino</vt:lpstr>
      <vt:lpstr>APP per visualizzazione della qualità della corsa</vt:lpstr>
      <vt:lpstr>Test del modello di classificazione</vt:lpstr>
      <vt:lpstr>Risultati del test</vt:lpstr>
      <vt:lpstr>Considerazioni conclusive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simone incerti</dc:creator>
  <cp:lastModifiedBy>simone incerti</cp:lastModifiedBy>
  <cp:revision>10</cp:revision>
  <dcterms:created xsi:type="dcterms:W3CDTF">2024-06-28T11:44:08Z</dcterms:created>
  <dcterms:modified xsi:type="dcterms:W3CDTF">2024-07-09T08:48:50Z</dcterms:modified>
</cp:coreProperties>
</file>